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  <p:sldId id="266" r:id="rId41"/>
    <p:sldId id="267" r:id="rId42"/>
    <p:sldId id="268" r:id="rId4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Intro Rust" charset="1" panose="00000500000000000000"/>
      <p:regular r:id="rId10"/>
    </p:embeddedFont>
    <p:embeddedFont>
      <p:font typeface="Noto Serif Display ExtraCondensed" charset="1" panose="02020506080505020204"/>
      <p:regular r:id="rId11"/>
    </p:embeddedFont>
    <p:embeddedFont>
      <p:font typeface="Noto Serif Display ExtraCondensed Bold" charset="1" panose="02020806080505020204"/>
      <p:regular r:id="rId12"/>
    </p:embeddedFont>
    <p:embeddedFont>
      <p:font typeface="Noto Serif Display ExtraCondensed Italics" charset="1" panose="02020506080505090204"/>
      <p:regular r:id="rId13"/>
    </p:embeddedFont>
    <p:embeddedFont>
      <p:font typeface="Noto Serif Display ExtraCondensed Bold Italics" charset="1" panose="02020806080505090204"/>
      <p:regular r:id="rId14"/>
    </p:embeddedFont>
    <p:embeddedFont>
      <p:font typeface="Noto Serif Display ExtraCondensed Thin" charset="1" panose="02020206080505020204"/>
      <p:regular r:id="rId15"/>
    </p:embeddedFont>
    <p:embeddedFont>
      <p:font typeface="Noto Serif Display ExtraCondensed Thin Italics" charset="1" panose="02020206080505090204"/>
      <p:regular r:id="rId16"/>
    </p:embeddedFont>
    <p:embeddedFont>
      <p:font typeface="Noto Serif Display ExtraCondensed Extra-Light" charset="1" panose="02020406080505020204"/>
      <p:regular r:id="rId17"/>
    </p:embeddedFont>
    <p:embeddedFont>
      <p:font typeface="Noto Serif Display ExtraCondensed Extra-Light Italics" charset="1" panose="02020406080505090204"/>
      <p:regular r:id="rId18"/>
    </p:embeddedFont>
    <p:embeddedFont>
      <p:font typeface="Noto Serif Display ExtraCondensed Light" charset="1" panose="02020406080505020204"/>
      <p:regular r:id="rId19"/>
    </p:embeddedFont>
    <p:embeddedFont>
      <p:font typeface="Noto Serif Display ExtraCondensed Light Italics" charset="1" panose="02020406080505090204"/>
      <p:regular r:id="rId20"/>
    </p:embeddedFont>
    <p:embeddedFont>
      <p:font typeface="Noto Serif Display ExtraCondensed Ultra-Bold" charset="1" panose="02020806080505020204"/>
      <p:regular r:id="rId21"/>
    </p:embeddedFont>
    <p:embeddedFont>
      <p:font typeface="Noto Serif Display ExtraCondensed Ultra-Bold Italics" charset="1" panose="02020806080505090204"/>
      <p:regular r:id="rId22"/>
    </p:embeddedFont>
    <p:embeddedFont>
      <p:font typeface="Noto Serif Display ExtraCondensed Heavy" charset="1" panose="02020A06080505020204"/>
      <p:regular r:id="rId23"/>
    </p:embeddedFont>
    <p:embeddedFont>
      <p:font typeface="Noto Serif Display ExtraCondensed Heavy Italics" charset="1" panose="02020A06080505090204"/>
      <p:regular r:id="rId24"/>
    </p:embeddedFont>
    <p:embeddedFont>
      <p:font typeface="Crimson Pro" charset="1" panose="00000000000000000000"/>
      <p:regular r:id="rId25"/>
    </p:embeddedFont>
    <p:embeddedFont>
      <p:font typeface="Crimson Pro Bold" charset="1" panose="00000000000000000000"/>
      <p:regular r:id="rId26"/>
    </p:embeddedFont>
    <p:embeddedFont>
      <p:font typeface="Crimson Pro Italics" charset="1" panose="00000000000000000000"/>
      <p:regular r:id="rId27"/>
    </p:embeddedFont>
    <p:embeddedFont>
      <p:font typeface="Crimson Pro Bold Italics" charset="1" panose="00000000000000000000"/>
      <p:regular r:id="rId28"/>
    </p:embeddedFont>
    <p:embeddedFont>
      <p:font typeface="Crimson Pro Heavy" charset="1" panose="00000000000000000000"/>
      <p:regular r:id="rId29"/>
    </p:embeddedFont>
    <p:embeddedFont>
      <p:font typeface="Crimson Pro Heavy Italics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41" Target="slides/slide11.xml" Type="http://schemas.openxmlformats.org/officeDocument/2006/relationships/slide"/><Relationship Id="rId42" Target="slides/slide12.xml" Type="http://schemas.openxmlformats.org/officeDocument/2006/relationships/slide"/><Relationship Id="rId43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png" Type="http://schemas.openxmlformats.org/officeDocument/2006/relationships/image"/><Relationship Id="rId2" Target="slide2.xml" Type="http://schemas.openxmlformats.org/officeDocument/2006/relationships/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Relationship Id="rId7" Target="../media/image28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png" Type="http://schemas.openxmlformats.org/officeDocument/2006/relationships/image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30.pn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2" Target="slide2.xml" Type="http://schemas.openxmlformats.org/officeDocument/2006/relationships/slide"/><Relationship Id="rId3" Target="../media/image23.png" Type="http://schemas.openxmlformats.org/officeDocument/2006/relationships/image"/><Relationship Id="rId4" Target="../media/image26.png" Type="http://schemas.openxmlformats.org/officeDocument/2006/relationships/image"/><Relationship Id="rId5" Target="../media/image30.png" Type="http://schemas.openxmlformats.org/officeDocument/2006/relationships/image"/><Relationship Id="rId6" Target="../media/image36.png" Type="http://schemas.openxmlformats.org/officeDocument/2006/relationships/image"/><Relationship Id="rId7" Target="../media/image24.png" Type="http://schemas.openxmlformats.org/officeDocument/2006/relationships/image"/><Relationship Id="rId8" Target="../media/image29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3.xml" Type="http://schemas.openxmlformats.org/officeDocument/2006/relationships/slide"/><Relationship Id="rId3" Target="slide5.xml" Type="http://schemas.openxmlformats.org/officeDocument/2006/relationships/slid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slide2.xml" Type="http://schemas.openxmlformats.org/officeDocument/2006/relationships/slid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7.pn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9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91330" y="2870837"/>
            <a:ext cx="8368848" cy="4745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59"/>
              </a:lnSpc>
            </a:pPr>
            <a:r>
              <a:rPr lang="en-US" sz="11999" spc="-539">
                <a:solidFill>
                  <a:srgbClr val="FCFEF1"/>
                </a:solidFill>
                <a:latin typeface="Noto Serif Display ExtraCondensed"/>
              </a:rPr>
              <a:t>Hotel Reservation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91330" y="8004550"/>
            <a:ext cx="836884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99"/>
              </a:lnSpc>
              <a:spcBef>
                <a:spcPct val="0"/>
              </a:spcBef>
            </a:pPr>
            <a:r>
              <a:rPr lang="en-US" sz="3999" spc="-119">
                <a:solidFill>
                  <a:srgbClr val="FCFEF1"/>
                </a:solidFill>
                <a:latin typeface="Crimson Pro"/>
              </a:rPr>
              <a:t>with SQL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17535" y="768355"/>
            <a:ext cx="511165" cy="511165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CFEF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21643" lIns="21643" bIns="21643" rIns="21643"/>
            <a:lstStyle/>
            <a:p>
              <a:pPr algn="ctr">
                <a:lnSpc>
                  <a:spcPts val="169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881708" y="1620741"/>
            <a:ext cx="6665068" cy="6665068"/>
            <a:chOff x="0" y="0"/>
            <a:chExt cx="13716000" cy="1371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36658" r="0" b="-13341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 flipV="true">
            <a:off x="0" y="8882612"/>
            <a:ext cx="18493007" cy="0"/>
          </a:xfrm>
          <a:prstGeom prst="line">
            <a:avLst/>
          </a:prstGeom>
          <a:ln cap="flat" w="9525">
            <a:solidFill>
              <a:srgbClr val="FCFE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FCFEF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664726" y="9354099"/>
            <a:ext cx="417396" cy="417396"/>
          </a:xfrm>
          <a:custGeom>
            <a:avLst/>
            <a:gdLst/>
            <a:ahLst/>
            <a:cxnLst/>
            <a:rect r="r" b="b" t="t" l="l"/>
            <a:pathLst>
              <a:path h="417396" w="417396">
                <a:moveTo>
                  <a:pt x="0" y="0"/>
                </a:moveTo>
                <a:lnTo>
                  <a:pt x="417396" y="0"/>
                </a:lnTo>
                <a:lnTo>
                  <a:pt x="417396" y="417396"/>
                </a:lnTo>
                <a:lnTo>
                  <a:pt x="0" y="41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08472" y="397238"/>
            <a:ext cx="470375" cy="389128"/>
          </a:xfrm>
          <a:custGeom>
            <a:avLst/>
            <a:gdLst/>
            <a:ahLst/>
            <a:cxnLst/>
            <a:rect r="r" b="b" t="t" l="l"/>
            <a:pathLst>
              <a:path h="389128" w="470375">
                <a:moveTo>
                  <a:pt x="0" y="0"/>
                </a:moveTo>
                <a:lnTo>
                  <a:pt x="470375" y="0"/>
                </a:lnTo>
                <a:lnTo>
                  <a:pt x="470375" y="389128"/>
                </a:lnTo>
                <a:lnTo>
                  <a:pt x="0" y="389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617418" y="425813"/>
            <a:ext cx="3452484" cy="360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56"/>
              </a:lnSpc>
            </a:pPr>
            <a:r>
              <a:rPr lang="en-US" sz="2600" spc="-117">
                <a:solidFill>
                  <a:srgbClr val="E8F6EE"/>
                </a:solidFill>
                <a:latin typeface="Crimson Pro"/>
              </a:rPr>
              <a:t>Mentorness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5170" y="9478750"/>
            <a:ext cx="2929268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FCFEF1"/>
                </a:solidFill>
                <a:latin typeface="Crimson Pro"/>
              </a:rPr>
              <a:t>2023 - 2024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82558" y="9335049"/>
            <a:ext cx="5187343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840"/>
              </a:lnSpc>
            </a:pPr>
            <a:r>
              <a:rPr lang="en-US" sz="3200">
                <a:solidFill>
                  <a:srgbClr val="FCFEF1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193790" y="8554635"/>
            <a:ext cx="1900421" cy="378995"/>
            <a:chOff x="0" y="0"/>
            <a:chExt cx="500522" cy="99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522" cy="99818"/>
            </a:xfrm>
            <a:custGeom>
              <a:avLst/>
              <a:gdLst/>
              <a:ahLst/>
              <a:cxnLst/>
              <a:rect r="r" b="b" t="t" l="l"/>
              <a:pathLst>
                <a:path h="99818" w="500522">
                  <a:moveTo>
                    <a:pt x="0" y="0"/>
                  </a:moveTo>
                  <a:lnTo>
                    <a:pt x="500522" y="0"/>
                  </a:lnTo>
                  <a:lnTo>
                    <a:pt x="500522" y="99818"/>
                  </a:lnTo>
                  <a:lnTo>
                    <a:pt x="0" y="99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500522" cy="80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4"/>
                </a:lnSpc>
              </a:pPr>
              <a:r>
                <a:rPr lang="en-US" sz="1598" spc="-71">
                  <a:solidFill>
                    <a:srgbClr val="E8F6EE"/>
                  </a:solidFill>
                  <a:latin typeface="Crimson Pro Bold"/>
                  <a:hlinkClick r:id="rId2" action="ppaction://hlinksldjump"/>
                </a:rPr>
                <a:t>Retour à l'ordre du jour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3156" y="1674481"/>
            <a:ext cx="8101442" cy="3017672"/>
            <a:chOff x="0" y="0"/>
            <a:chExt cx="2802801" cy="10440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9825" y="1772722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4" y="0"/>
                </a:lnTo>
                <a:lnTo>
                  <a:pt x="7908104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5466877" y="5536963"/>
            <a:ext cx="8101442" cy="3017672"/>
            <a:chOff x="0" y="0"/>
            <a:chExt cx="2802801" cy="10440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559053" y="5635204"/>
            <a:ext cx="7912597" cy="2821190"/>
          </a:xfrm>
          <a:custGeom>
            <a:avLst/>
            <a:gdLst/>
            <a:ahLst/>
            <a:cxnLst/>
            <a:rect r="r" b="b" t="t" l="l"/>
            <a:pathLst>
              <a:path h="2821190" w="7912597">
                <a:moveTo>
                  <a:pt x="0" y="0"/>
                </a:moveTo>
                <a:lnTo>
                  <a:pt x="7912597" y="0"/>
                </a:lnTo>
                <a:lnTo>
                  <a:pt x="7912597" y="2821191"/>
                </a:lnTo>
                <a:lnTo>
                  <a:pt x="0" y="2821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451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471348" y="1674481"/>
            <a:ext cx="8101442" cy="3017672"/>
            <a:chOff x="0" y="0"/>
            <a:chExt cx="2802801" cy="10440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568018" y="1772722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3" y="0"/>
                </a:lnTo>
                <a:lnTo>
                  <a:pt x="7908103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99825" y="1789102"/>
            <a:ext cx="7908104" cy="2595337"/>
          </a:xfrm>
          <a:custGeom>
            <a:avLst/>
            <a:gdLst/>
            <a:ahLst/>
            <a:cxnLst/>
            <a:rect r="r" b="b" t="t" l="l"/>
            <a:pathLst>
              <a:path h="2595337" w="7908104">
                <a:moveTo>
                  <a:pt x="0" y="0"/>
                </a:moveTo>
                <a:lnTo>
                  <a:pt x="7908104" y="0"/>
                </a:lnTo>
                <a:lnTo>
                  <a:pt x="7908104" y="2595336"/>
                </a:lnTo>
                <a:lnTo>
                  <a:pt x="0" y="2595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6938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68018" y="1789102"/>
            <a:ext cx="7908104" cy="2804811"/>
          </a:xfrm>
          <a:custGeom>
            <a:avLst/>
            <a:gdLst/>
            <a:ahLst/>
            <a:cxnLst/>
            <a:rect r="r" b="b" t="t" l="l"/>
            <a:pathLst>
              <a:path h="2804811" w="7908104">
                <a:moveTo>
                  <a:pt x="0" y="0"/>
                </a:moveTo>
                <a:lnTo>
                  <a:pt x="7908103" y="0"/>
                </a:lnTo>
                <a:lnTo>
                  <a:pt x="7908103" y="2804810"/>
                </a:lnTo>
                <a:lnTo>
                  <a:pt x="0" y="28048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0308" b="-6686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557355" y="5635204"/>
            <a:ext cx="7914295" cy="2821190"/>
          </a:xfrm>
          <a:custGeom>
            <a:avLst/>
            <a:gdLst/>
            <a:ahLst/>
            <a:cxnLst/>
            <a:rect r="r" b="b" t="t" l="l"/>
            <a:pathLst>
              <a:path h="2821190" w="7914295">
                <a:moveTo>
                  <a:pt x="0" y="0"/>
                </a:moveTo>
                <a:lnTo>
                  <a:pt x="7914295" y="0"/>
                </a:lnTo>
                <a:lnTo>
                  <a:pt x="7914295" y="2821191"/>
                </a:lnTo>
                <a:lnTo>
                  <a:pt x="0" y="2821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24029" b="-25241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99825" y="1772722"/>
            <a:ext cx="7908104" cy="2804811"/>
          </a:xfrm>
          <a:custGeom>
            <a:avLst/>
            <a:gdLst/>
            <a:ahLst/>
            <a:cxnLst/>
            <a:rect r="r" b="b" t="t" l="l"/>
            <a:pathLst>
              <a:path h="2804811" w="7908104">
                <a:moveTo>
                  <a:pt x="0" y="0"/>
                </a:moveTo>
                <a:lnTo>
                  <a:pt x="7908104" y="0"/>
                </a:lnTo>
                <a:lnTo>
                  <a:pt x="7908104" y="2804810"/>
                </a:lnTo>
                <a:lnTo>
                  <a:pt x="0" y="2804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5885" b="-22415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568018" y="1789102"/>
            <a:ext cx="7912597" cy="2821190"/>
          </a:xfrm>
          <a:custGeom>
            <a:avLst/>
            <a:gdLst/>
            <a:ahLst/>
            <a:cxnLst/>
            <a:rect r="r" b="b" t="t" l="l"/>
            <a:pathLst>
              <a:path h="2821190" w="7912597">
                <a:moveTo>
                  <a:pt x="0" y="0"/>
                </a:moveTo>
                <a:lnTo>
                  <a:pt x="7912597" y="0"/>
                </a:lnTo>
                <a:lnTo>
                  <a:pt x="7912597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7663" b="-106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557355" y="5635204"/>
            <a:ext cx="7912597" cy="2605106"/>
          </a:xfrm>
          <a:custGeom>
            <a:avLst/>
            <a:gdLst/>
            <a:ahLst/>
            <a:cxnLst/>
            <a:rect r="r" b="b" t="t" l="l"/>
            <a:pathLst>
              <a:path h="2605106" w="7912597">
                <a:moveTo>
                  <a:pt x="0" y="0"/>
                </a:moveTo>
                <a:lnTo>
                  <a:pt x="7912597" y="0"/>
                </a:lnTo>
                <a:lnTo>
                  <a:pt x="7912597" y="2605106"/>
                </a:lnTo>
                <a:lnTo>
                  <a:pt x="0" y="2605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765" t="0" r="-30568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013927"/>
                </a:solidFill>
                <a:latin typeface="Crimson Pro"/>
              </a:rPr>
              <a:t>10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013927"/>
                </a:solidFill>
                <a:latin typeface="Crimson Pro"/>
              </a:rPr>
              <a:t>Project 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013927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703156" y="2248972"/>
            <a:ext cx="8101442" cy="3017672"/>
            <a:chOff x="0" y="0"/>
            <a:chExt cx="2802801" cy="10440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99825" y="2347213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4" y="0"/>
                </a:lnTo>
                <a:lnTo>
                  <a:pt x="7908104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03156" y="4966683"/>
            <a:ext cx="8101442" cy="3017672"/>
            <a:chOff x="0" y="0"/>
            <a:chExt cx="2802801" cy="10440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95332" y="5061933"/>
            <a:ext cx="7912597" cy="2821190"/>
          </a:xfrm>
          <a:custGeom>
            <a:avLst/>
            <a:gdLst/>
            <a:ahLst/>
            <a:cxnLst/>
            <a:rect r="r" b="b" t="t" l="l"/>
            <a:pathLst>
              <a:path h="2821190" w="7912597">
                <a:moveTo>
                  <a:pt x="0" y="0"/>
                </a:moveTo>
                <a:lnTo>
                  <a:pt x="7912597" y="0"/>
                </a:lnTo>
                <a:lnTo>
                  <a:pt x="7912597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4451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471348" y="3680713"/>
            <a:ext cx="8101442" cy="3017672"/>
            <a:chOff x="0" y="0"/>
            <a:chExt cx="2802801" cy="104400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9568018" y="3778954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3" y="0"/>
                </a:lnTo>
                <a:lnTo>
                  <a:pt x="7908103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9825" y="2363593"/>
            <a:ext cx="7908104" cy="2595337"/>
          </a:xfrm>
          <a:custGeom>
            <a:avLst/>
            <a:gdLst/>
            <a:ahLst/>
            <a:cxnLst/>
            <a:rect r="r" b="b" t="t" l="l"/>
            <a:pathLst>
              <a:path h="2595337" w="7908104">
                <a:moveTo>
                  <a:pt x="0" y="0"/>
                </a:moveTo>
                <a:lnTo>
                  <a:pt x="7908104" y="0"/>
                </a:lnTo>
                <a:lnTo>
                  <a:pt x="7908104" y="2595336"/>
                </a:lnTo>
                <a:lnTo>
                  <a:pt x="0" y="2595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938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68018" y="3795334"/>
            <a:ext cx="7908104" cy="2804811"/>
          </a:xfrm>
          <a:custGeom>
            <a:avLst/>
            <a:gdLst/>
            <a:ahLst/>
            <a:cxnLst/>
            <a:rect r="r" b="b" t="t" l="l"/>
            <a:pathLst>
              <a:path h="2804811" w="7908104">
                <a:moveTo>
                  <a:pt x="0" y="0"/>
                </a:moveTo>
                <a:lnTo>
                  <a:pt x="7908103" y="0"/>
                </a:lnTo>
                <a:lnTo>
                  <a:pt x="7908103" y="2804810"/>
                </a:lnTo>
                <a:lnTo>
                  <a:pt x="0" y="2804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308" b="-6686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3634" y="4966683"/>
            <a:ext cx="7914295" cy="2821190"/>
          </a:xfrm>
          <a:custGeom>
            <a:avLst/>
            <a:gdLst/>
            <a:ahLst/>
            <a:cxnLst/>
            <a:rect r="r" b="b" t="t" l="l"/>
            <a:pathLst>
              <a:path h="2821190" w="7914295">
                <a:moveTo>
                  <a:pt x="0" y="0"/>
                </a:moveTo>
                <a:lnTo>
                  <a:pt x="7914295" y="0"/>
                </a:lnTo>
                <a:lnTo>
                  <a:pt x="7914295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4029" b="-2524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93634" y="2363593"/>
            <a:ext cx="7914295" cy="2804811"/>
          </a:xfrm>
          <a:custGeom>
            <a:avLst/>
            <a:gdLst/>
            <a:ahLst/>
            <a:cxnLst/>
            <a:rect r="r" b="b" t="t" l="l"/>
            <a:pathLst>
              <a:path h="2804811" w="7914295">
                <a:moveTo>
                  <a:pt x="0" y="0"/>
                </a:moveTo>
                <a:lnTo>
                  <a:pt x="7914295" y="0"/>
                </a:lnTo>
                <a:lnTo>
                  <a:pt x="7914295" y="2804810"/>
                </a:lnTo>
                <a:lnTo>
                  <a:pt x="0" y="2804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7516" b="-26617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68018" y="3795334"/>
            <a:ext cx="7908104" cy="2804811"/>
          </a:xfrm>
          <a:custGeom>
            <a:avLst/>
            <a:gdLst/>
            <a:ahLst/>
            <a:cxnLst/>
            <a:rect r="r" b="b" t="t" l="l"/>
            <a:pathLst>
              <a:path h="2804811" w="7908104">
                <a:moveTo>
                  <a:pt x="0" y="0"/>
                </a:moveTo>
                <a:lnTo>
                  <a:pt x="7908103" y="0"/>
                </a:lnTo>
                <a:lnTo>
                  <a:pt x="7908103" y="2804810"/>
                </a:lnTo>
                <a:lnTo>
                  <a:pt x="0" y="28048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5885" b="-22415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795332" y="4680933"/>
            <a:ext cx="7912597" cy="2821190"/>
          </a:xfrm>
          <a:custGeom>
            <a:avLst/>
            <a:gdLst/>
            <a:ahLst/>
            <a:cxnLst/>
            <a:rect r="r" b="b" t="t" l="l"/>
            <a:pathLst>
              <a:path h="2821190" w="7912597">
                <a:moveTo>
                  <a:pt x="0" y="0"/>
                </a:moveTo>
                <a:lnTo>
                  <a:pt x="7912597" y="0"/>
                </a:lnTo>
                <a:lnTo>
                  <a:pt x="7912597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7663" b="-106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93634" y="2347213"/>
            <a:ext cx="7914295" cy="4843835"/>
          </a:xfrm>
          <a:custGeom>
            <a:avLst/>
            <a:gdLst/>
            <a:ahLst/>
            <a:cxnLst/>
            <a:rect r="r" b="b" t="t" l="l"/>
            <a:pathLst>
              <a:path h="4843835" w="7914295">
                <a:moveTo>
                  <a:pt x="0" y="0"/>
                </a:moveTo>
                <a:lnTo>
                  <a:pt x="7914295" y="0"/>
                </a:lnTo>
                <a:lnTo>
                  <a:pt x="7914295" y="4843835"/>
                </a:lnTo>
                <a:lnTo>
                  <a:pt x="0" y="4843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772" t="0" r="-14242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568018" y="3795334"/>
            <a:ext cx="7908104" cy="2804811"/>
          </a:xfrm>
          <a:custGeom>
            <a:avLst/>
            <a:gdLst/>
            <a:ahLst/>
            <a:cxnLst/>
            <a:rect r="r" b="b" t="t" l="l"/>
            <a:pathLst>
              <a:path h="2804811" w="7908104">
                <a:moveTo>
                  <a:pt x="0" y="0"/>
                </a:moveTo>
                <a:lnTo>
                  <a:pt x="7908103" y="0"/>
                </a:lnTo>
                <a:lnTo>
                  <a:pt x="7908103" y="2804810"/>
                </a:lnTo>
                <a:lnTo>
                  <a:pt x="0" y="28048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917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013927"/>
                </a:solidFill>
                <a:latin typeface="Crimson Pro"/>
              </a:rPr>
              <a:t>11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013927"/>
                </a:solidFill>
                <a:latin typeface="Crimson Pro"/>
              </a:rPr>
              <a:t>Project 01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013927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193790" y="8554635"/>
            <a:ext cx="1900421" cy="378995"/>
            <a:chOff x="0" y="0"/>
            <a:chExt cx="500522" cy="99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522" cy="99818"/>
            </a:xfrm>
            <a:custGeom>
              <a:avLst/>
              <a:gdLst/>
              <a:ahLst/>
              <a:cxnLst/>
              <a:rect r="r" b="b" t="t" l="l"/>
              <a:pathLst>
                <a:path h="99818" w="500522">
                  <a:moveTo>
                    <a:pt x="0" y="0"/>
                  </a:moveTo>
                  <a:lnTo>
                    <a:pt x="500522" y="0"/>
                  </a:lnTo>
                  <a:lnTo>
                    <a:pt x="500522" y="99818"/>
                  </a:lnTo>
                  <a:lnTo>
                    <a:pt x="0" y="99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500522" cy="80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4"/>
                </a:lnSpc>
              </a:pPr>
              <a:r>
                <a:rPr lang="en-US" sz="1598" spc="-71">
                  <a:solidFill>
                    <a:srgbClr val="E8F6EE"/>
                  </a:solidFill>
                  <a:latin typeface="Crimson Pro Bold"/>
                  <a:hlinkClick r:id="rId2" action="ppaction://hlinksldjump"/>
                </a:rPr>
                <a:t>Retour à l'ordre du jour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845959" y="4675814"/>
            <a:ext cx="10413341" cy="3878822"/>
            <a:chOff x="0" y="0"/>
            <a:chExt cx="2802801" cy="10440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6970214" y="4802089"/>
            <a:ext cx="10164830" cy="3626270"/>
          </a:xfrm>
          <a:custGeom>
            <a:avLst/>
            <a:gdLst/>
            <a:ahLst/>
            <a:cxnLst/>
            <a:rect r="r" b="b" t="t" l="l"/>
            <a:pathLst>
              <a:path h="3626270" w="10164830">
                <a:moveTo>
                  <a:pt x="0" y="0"/>
                </a:moveTo>
                <a:lnTo>
                  <a:pt x="10164830" y="0"/>
                </a:lnTo>
                <a:lnTo>
                  <a:pt x="10164830" y="3626271"/>
                </a:lnTo>
                <a:lnTo>
                  <a:pt x="0" y="36262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70214" y="4823144"/>
            <a:ext cx="10164830" cy="3335965"/>
          </a:xfrm>
          <a:custGeom>
            <a:avLst/>
            <a:gdLst/>
            <a:ahLst/>
            <a:cxnLst/>
            <a:rect r="r" b="b" t="t" l="l"/>
            <a:pathLst>
              <a:path h="3335965" w="10164830">
                <a:moveTo>
                  <a:pt x="0" y="0"/>
                </a:moveTo>
                <a:lnTo>
                  <a:pt x="10164830" y="0"/>
                </a:lnTo>
                <a:lnTo>
                  <a:pt x="10164830" y="3335964"/>
                </a:lnTo>
                <a:lnTo>
                  <a:pt x="0" y="3335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6938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962256" y="4823144"/>
            <a:ext cx="10172788" cy="3605216"/>
          </a:xfrm>
          <a:custGeom>
            <a:avLst/>
            <a:gdLst/>
            <a:ahLst/>
            <a:cxnLst/>
            <a:rect r="r" b="b" t="t" l="l"/>
            <a:pathLst>
              <a:path h="3605216" w="10172788">
                <a:moveTo>
                  <a:pt x="0" y="0"/>
                </a:moveTo>
                <a:lnTo>
                  <a:pt x="10172788" y="0"/>
                </a:lnTo>
                <a:lnTo>
                  <a:pt x="10172788" y="3605216"/>
                </a:lnTo>
                <a:lnTo>
                  <a:pt x="0" y="3605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7516" b="-26617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70214" y="4823144"/>
            <a:ext cx="10164830" cy="3605216"/>
          </a:xfrm>
          <a:custGeom>
            <a:avLst/>
            <a:gdLst/>
            <a:ahLst/>
            <a:cxnLst/>
            <a:rect r="r" b="b" t="t" l="l"/>
            <a:pathLst>
              <a:path h="3605216" w="10164830">
                <a:moveTo>
                  <a:pt x="0" y="0"/>
                </a:moveTo>
                <a:lnTo>
                  <a:pt x="10164830" y="0"/>
                </a:lnTo>
                <a:lnTo>
                  <a:pt x="10164830" y="3605216"/>
                </a:lnTo>
                <a:lnTo>
                  <a:pt x="0" y="36052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850" b="-5436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013927"/>
                </a:solidFill>
                <a:latin typeface="Crimson Pro"/>
              </a:rPr>
              <a:t>12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277559" y="1405422"/>
            <a:ext cx="8101442" cy="3017672"/>
            <a:chOff x="0" y="0"/>
            <a:chExt cx="2802801" cy="10440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69735" y="1503663"/>
            <a:ext cx="7912597" cy="2821190"/>
          </a:xfrm>
          <a:custGeom>
            <a:avLst/>
            <a:gdLst/>
            <a:ahLst/>
            <a:cxnLst/>
            <a:rect r="r" b="b" t="t" l="l"/>
            <a:pathLst>
              <a:path h="2821190" w="7912597">
                <a:moveTo>
                  <a:pt x="0" y="0"/>
                </a:moveTo>
                <a:lnTo>
                  <a:pt x="7912597" y="0"/>
                </a:lnTo>
                <a:lnTo>
                  <a:pt x="7912597" y="2821191"/>
                </a:lnTo>
                <a:lnTo>
                  <a:pt x="0" y="28211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4451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74228" y="1503663"/>
            <a:ext cx="7908104" cy="2824181"/>
          </a:xfrm>
          <a:custGeom>
            <a:avLst/>
            <a:gdLst/>
            <a:ahLst/>
            <a:cxnLst/>
            <a:rect r="r" b="b" t="t" l="l"/>
            <a:pathLst>
              <a:path h="2824181" w="7908104">
                <a:moveTo>
                  <a:pt x="0" y="0"/>
                </a:moveTo>
                <a:lnTo>
                  <a:pt x="7908104" y="0"/>
                </a:lnTo>
                <a:lnTo>
                  <a:pt x="7908104" y="2824182"/>
                </a:lnTo>
                <a:lnTo>
                  <a:pt x="0" y="28241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0950" b="-16792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69735" y="1503663"/>
            <a:ext cx="7912597" cy="2605106"/>
          </a:xfrm>
          <a:custGeom>
            <a:avLst/>
            <a:gdLst/>
            <a:ahLst/>
            <a:cxnLst/>
            <a:rect r="r" b="b" t="t" l="l"/>
            <a:pathLst>
              <a:path h="2605106" w="7912597">
                <a:moveTo>
                  <a:pt x="0" y="0"/>
                </a:moveTo>
                <a:lnTo>
                  <a:pt x="7912597" y="0"/>
                </a:lnTo>
                <a:lnTo>
                  <a:pt x="7912597" y="2605107"/>
                </a:lnTo>
                <a:lnTo>
                  <a:pt x="0" y="26051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765" t="0" r="-30568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74228" y="1552056"/>
            <a:ext cx="7908104" cy="2217370"/>
          </a:xfrm>
          <a:custGeom>
            <a:avLst/>
            <a:gdLst/>
            <a:ahLst/>
            <a:cxnLst/>
            <a:rect r="r" b="b" t="t" l="l"/>
            <a:pathLst>
              <a:path h="2217370" w="7908104">
                <a:moveTo>
                  <a:pt x="0" y="0"/>
                </a:moveTo>
                <a:lnTo>
                  <a:pt x="7908104" y="0"/>
                </a:lnTo>
                <a:lnTo>
                  <a:pt x="7908104" y="2217371"/>
                </a:lnTo>
                <a:lnTo>
                  <a:pt x="0" y="22173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013927"/>
                </a:solidFill>
                <a:latin typeface="Crimson Pro"/>
              </a:rPr>
              <a:t>Project 01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013927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38" t="-12764" r="0" b="-7221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E8F6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E8F6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645270" y="2090761"/>
            <a:ext cx="8498730" cy="176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800"/>
              </a:lnSpc>
              <a:spcBef>
                <a:spcPct val="0"/>
              </a:spcBef>
            </a:pPr>
            <a:r>
              <a:rPr lang="en-US" sz="6800" spc="-306">
                <a:solidFill>
                  <a:srgbClr val="E8F6EE"/>
                </a:solidFill>
                <a:latin typeface="Noto Serif Display ExtraCondensed"/>
              </a:rPr>
              <a:t>Insights from the analysis of  700 reservations: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E8F6EE"/>
                </a:solidFill>
                <a:latin typeface="Crimson Pro"/>
              </a:rPr>
              <a:t>13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358745" y="3290762"/>
            <a:ext cx="10900555" cy="5099782"/>
            <a:chOff x="0" y="0"/>
            <a:chExt cx="8223536" cy="384734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3536" cy="3847349"/>
            </a:xfrm>
            <a:custGeom>
              <a:avLst/>
              <a:gdLst/>
              <a:ahLst/>
              <a:cxnLst/>
              <a:rect r="r" b="b" t="t" l="l"/>
              <a:pathLst>
                <a:path h="3847349" w="8223536">
                  <a:moveTo>
                    <a:pt x="0" y="0"/>
                  </a:moveTo>
                  <a:lnTo>
                    <a:pt x="8223536" y="0"/>
                  </a:lnTo>
                  <a:lnTo>
                    <a:pt x="8223536" y="3847349"/>
                  </a:lnTo>
                  <a:lnTo>
                    <a:pt x="0" y="3847349"/>
                  </a:lnTo>
                  <a:close/>
                </a:path>
              </a:pathLst>
            </a:custGeom>
            <a:solidFill>
              <a:srgbClr val="E8F6EE">
                <a:alpha val="40000"/>
              </a:srgbClr>
            </a:solidFill>
            <a:ln cap="sq">
              <a:noFill/>
              <a:prstDash val="sysDot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223536" cy="3885449"/>
            </a:xfrm>
            <a:prstGeom prst="rect">
              <a:avLst/>
            </a:prstGeom>
          </p:spPr>
          <p:txBody>
            <a:bodyPr anchor="ctr" rtlCol="false" tIns="190500" lIns="190500" bIns="190500" rIns="190500"/>
            <a:lstStyle/>
            <a:p>
              <a:pPr>
                <a:lnSpc>
                  <a:spcPts val="21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415769" y="3290762"/>
            <a:ext cx="10786507" cy="5110353"/>
            <a:chOff x="0" y="0"/>
            <a:chExt cx="4051062" cy="19192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051062" cy="1919283"/>
            </a:xfrm>
            <a:custGeom>
              <a:avLst/>
              <a:gdLst/>
              <a:ahLst/>
              <a:cxnLst/>
              <a:rect r="r" b="b" t="t" l="l"/>
              <a:pathLst>
                <a:path h="1919283" w="4051062">
                  <a:moveTo>
                    <a:pt x="0" y="0"/>
                  </a:moveTo>
                  <a:lnTo>
                    <a:pt x="4051062" y="0"/>
                  </a:lnTo>
                  <a:lnTo>
                    <a:pt x="4051062" y="1919283"/>
                  </a:lnTo>
                  <a:lnTo>
                    <a:pt x="0" y="1919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051062" cy="19573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Meal plan 1 emerges as the most popular choice, selected 527 times in the dataset.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The average price per room for reservations involving children is $144.57.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Room type 1 is the predominant choice for bookings.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A significant portion, 383 out of 700 reservations, fall on weekends.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Lead times range from 0 to 443, indicating varied booking patterns.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The most common market segment for reservations is Online, constituting 518 bookings.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Out of the total reservations, 493 are confirmed.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The combined count of adults and children across reservations is 1385.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On average, reservations involving children during weekends amount to 1 per booking.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October registers the highest number of reservations, while January sees the lowest.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Room type 1 is the most prevalent choice for reservations involving children, with an average price of $121.5.</a:t>
              </a:r>
            </a:p>
            <a:p>
              <a:pPr algn="ctr">
                <a:lnSpc>
                  <a:spcPts val="2239"/>
                </a:lnSpc>
              </a:pPr>
              <a:r>
                <a:rPr lang="en-US" sz="1599">
                  <a:solidFill>
                    <a:srgbClr val="021413"/>
                  </a:solidFill>
                  <a:latin typeface="Intro Rust"/>
                </a:rPr>
                <a:t>Reservations made through the Online market segment generate the highest average price per room.</a:t>
              </a:r>
            </a:p>
            <a:p>
              <a:pPr algn="ctr">
                <a:lnSpc>
                  <a:spcPts val="22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F5FFFA"/>
                </a:solidFill>
                <a:latin typeface="Crimson Pro"/>
              </a:rPr>
              <a:t>Project 01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F5FFFA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4505325"/>
          <a:ext cx="8270596" cy="3276600"/>
        </p:xfrm>
        <a:graphic>
          <a:graphicData uri="http://schemas.openxmlformats.org/drawingml/2006/table">
            <a:tbl>
              <a:tblPr/>
              <a:tblGrid>
                <a:gridCol w="1149623"/>
                <a:gridCol w="7120974"/>
              </a:tblGrid>
              <a:tr h="8191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13927"/>
                          </a:solidFill>
                          <a:latin typeface="Noto Serif Display ExtraCondensed"/>
                        </a:rPr>
                        <a:t>01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20"/>
                        </a:lnSpc>
                        <a:defRPr/>
                      </a:pPr>
                      <a:r>
                        <a:rPr lang="en-US" sz="3300" spc="-99">
                          <a:solidFill>
                            <a:srgbClr val="013927"/>
                          </a:solidFill>
                          <a:latin typeface="Crimson Pro"/>
                          <a:hlinkClick r:id="rId2" action="ppaction://hlinksldjump"/>
                        </a:rPr>
                        <a:t>Overview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13927"/>
                          </a:solidFill>
                          <a:latin typeface="Noto Serif Display ExtraCondensed"/>
                        </a:rPr>
                        <a:t>02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20"/>
                        </a:lnSpc>
                        <a:defRPr/>
                      </a:pPr>
                      <a:r>
                        <a:rPr lang="en-US" sz="3300" spc="-99">
                          <a:solidFill>
                            <a:srgbClr val="013927"/>
                          </a:solidFill>
                          <a:latin typeface="Crimson Pro"/>
                          <a:hlinkClick r:id="rId3" action="ppaction://hlinksldjump"/>
                        </a:rPr>
                        <a:t>Dataset Details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13927"/>
                          </a:solidFill>
                          <a:latin typeface="Noto Serif Display ExtraCondensed"/>
                        </a:rPr>
                        <a:t>03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20"/>
                        </a:lnSpc>
                        <a:defRPr/>
                      </a:pPr>
                      <a:r>
                        <a:rPr lang="en-US" sz="3300" spc="-99">
                          <a:solidFill>
                            <a:srgbClr val="013927"/>
                          </a:solidFill>
                          <a:latin typeface="Crimson Pro"/>
                        </a:rPr>
                        <a:t>Analysis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1915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5040"/>
                        </a:lnSpc>
                        <a:defRPr/>
                      </a:pPr>
                      <a:r>
                        <a:rPr lang="en-US" sz="3600">
                          <a:solidFill>
                            <a:srgbClr val="013927"/>
                          </a:solidFill>
                          <a:latin typeface="Noto Serif Display ExtraCondensed"/>
                        </a:rPr>
                        <a:t>04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620"/>
                        </a:lnSpc>
                        <a:defRPr/>
                      </a:pPr>
                      <a:r>
                        <a:rPr lang="en-US" sz="3300" spc="-99">
                          <a:solidFill>
                            <a:srgbClr val="013927"/>
                          </a:solidFill>
                          <a:latin typeface="Crimson Pro"/>
                        </a:rPr>
                        <a:t>Insights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10471594" y="2057400"/>
            <a:ext cx="6591670" cy="6172200"/>
          </a:xfrm>
          <a:custGeom>
            <a:avLst/>
            <a:gdLst/>
            <a:ahLst/>
            <a:cxnLst/>
            <a:rect r="r" b="b" t="t" l="l"/>
            <a:pathLst>
              <a:path h="6172200" w="6591670">
                <a:moveTo>
                  <a:pt x="0" y="0"/>
                </a:moveTo>
                <a:lnTo>
                  <a:pt x="6591670" y="0"/>
                </a:lnTo>
                <a:lnTo>
                  <a:pt x="6591670" y="6172200"/>
                </a:lnTo>
                <a:lnTo>
                  <a:pt x="0" y="617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25994" y="4848225"/>
            <a:ext cx="2633472" cy="4114800"/>
          </a:xfrm>
          <a:custGeom>
            <a:avLst/>
            <a:gdLst/>
            <a:ahLst/>
            <a:cxnLst/>
            <a:rect r="r" b="b" t="t" l="l"/>
            <a:pathLst>
              <a:path h="4114800" w="2633472">
                <a:moveTo>
                  <a:pt x="0" y="0"/>
                </a:moveTo>
                <a:lnTo>
                  <a:pt x="2633472" y="0"/>
                </a:lnTo>
                <a:lnTo>
                  <a:pt x="26334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97484"/>
            <a:ext cx="8270596" cy="127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649"/>
              </a:lnSpc>
              <a:spcBef>
                <a:spcPct val="0"/>
              </a:spcBef>
            </a:pPr>
            <a:r>
              <a:rPr lang="en-US" sz="9649" spc="-434">
                <a:solidFill>
                  <a:srgbClr val="013927"/>
                </a:solidFill>
                <a:latin typeface="Noto Serif Display ExtraCondensed"/>
              </a:rPr>
              <a:t>Vue d'ensemble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013927"/>
                </a:solidFill>
                <a:latin typeface="Crimson Pro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95170" y="9597733"/>
            <a:ext cx="9525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013927"/>
                </a:solidFill>
                <a:latin typeface="Crimson Pro"/>
              </a:rPr>
              <a:t>Project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013927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013927"/>
                </a:solidFill>
                <a:latin typeface="Crimson Pro"/>
              </a:rPr>
              <a:t>03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013927"/>
                </a:solidFill>
                <a:latin typeface="Crimson Pro"/>
              </a:rPr>
              <a:t>Project 01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10591" y="1931792"/>
            <a:ext cx="6166965" cy="6166965"/>
            <a:chOff x="0" y="0"/>
            <a:chExt cx="13716000" cy="13716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272" r="0" b="-4172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8810727" y="4617393"/>
            <a:ext cx="9041239" cy="43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-107">
                <a:solidFill>
                  <a:srgbClr val="013927"/>
                </a:solidFill>
                <a:latin typeface="Crimson Pro"/>
              </a:rPr>
              <a:t>The hotel industry relies on data to make informed decisions and provide a better guest experience. </a:t>
            </a:r>
          </a:p>
          <a:p>
            <a:pPr>
              <a:lnSpc>
                <a:spcPts val="4320"/>
              </a:lnSpc>
            </a:pPr>
            <a:r>
              <a:rPr lang="en-US" sz="3600" spc="-107">
                <a:solidFill>
                  <a:srgbClr val="013927"/>
                </a:solidFill>
                <a:latin typeface="Crimson Pro"/>
              </a:rPr>
              <a:t>In </a:t>
            </a:r>
            <a:r>
              <a:rPr lang="en-US" sz="3600" spc="-107">
                <a:solidFill>
                  <a:srgbClr val="013927"/>
                </a:solidFill>
                <a:latin typeface="Crimson Pro"/>
              </a:rPr>
              <a:t>this internship, I will work with a hotel reservation dataset to gain insights into guest preferences, booking trends, and other key factors that impact the hotel's operations. </a:t>
            </a:r>
          </a:p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 spc="-107">
                <a:solidFill>
                  <a:srgbClr val="013927"/>
                </a:solidFill>
                <a:latin typeface="Crimson Pro"/>
              </a:rPr>
              <a:t>I will use SQL to query and analyze the data, as well as answer specific questions about the dataset.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10730" y="2526357"/>
            <a:ext cx="8448570" cy="1214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199"/>
              </a:lnSpc>
              <a:spcBef>
                <a:spcPct val="0"/>
              </a:spcBef>
            </a:pPr>
            <a:r>
              <a:rPr lang="en-US" sz="9199" spc="-413">
                <a:solidFill>
                  <a:srgbClr val="013927"/>
                </a:solidFill>
                <a:latin typeface="Noto Serif Display ExtraCondensed"/>
              </a:rPr>
              <a:t>Overview</a:t>
            </a:r>
          </a:p>
        </p:txBody>
      </p:sp>
      <p:sp>
        <p:nvSpPr>
          <p:cNvPr name="AutoShape 10" id="10"/>
          <p:cNvSpPr/>
          <p:nvPr/>
        </p:nvSpPr>
        <p:spPr>
          <a:xfrm flipH="true">
            <a:off x="8810733" y="3870011"/>
            <a:ext cx="6670946" cy="4527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013927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45891" y="1693838"/>
            <a:ext cx="5554230" cy="5119990"/>
          </a:xfrm>
          <a:custGeom>
            <a:avLst/>
            <a:gdLst/>
            <a:ahLst/>
            <a:cxnLst/>
            <a:rect r="r" b="b" t="t" l="l"/>
            <a:pathLst>
              <a:path h="5119990" w="5554230">
                <a:moveTo>
                  <a:pt x="0" y="0"/>
                </a:moveTo>
                <a:lnTo>
                  <a:pt x="5554230" y="0"/>
                </a:lnTo>
                <a:lnTo>
                  <a:pt x="5554230" y="5119990"/>
                </a:lnTo>
                <a:lnTo>
                  <a:pt x="0" y="5119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45891" y="4440938"/>
            <a:ext cx="5863057" cy="4114800"/>
          </a:xfrm>
          <a:custGeom>
            <a:avLst/>
            <a:gdLst/>
            <a:ahLst/>
            <a:cxnLst/>
            <a:rect r="r" b="b" t="t" l="l"/>
            <a:pathLst>
              <a:path h="4114800" w="5863057">
                <a:moveTo>
                  <a:pt x="0" y="0"/>
                </a:moveTo>
                <a:lnTo>
                  <a:pt x="5863057" y="0"/>
                </a:lnTo>
                <a:lnTo>
                  <a:pt x="58630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966027" y="1721485"/>
            <a:ext cx="9877944" cy="6520181"/>
            <a:chOff x="0" y="0"/>
            <a:chExt cx="13170592" cy="869357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050202"/>
              <a:ext cx="13170592" cy="5643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Booking_ID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A unique identifier for each hotel reservation.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no_of_adults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number of adults in the reservation.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no_of_children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number of children in the reservation.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no_of_weekend_nights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number of nights in the reservation that fall on weekends.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no_of_week_nights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number of nights in the reservation that fall on weekdays.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type_of_meal_plan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meal plan chosen by the guests.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room_type_reserved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type of room reserved by the guests.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lead_time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number of days between booking and arrival.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arrival_date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date of arrival.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market_segment_type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market segment to which the reservation belongs.</a:t>
              </a:r>
            </a:p>
            <a:p>
              <a:pPr algn="just">
                <a:lnSpc>
                  <a:spcPts val="2838"/>
                </a:lnSpc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avg_price_per_room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average price per room in the reservation.</a:t>
              </a:r>
            </a:p>
            <a:p>
              <a:pPr algn="just" marL="0" indent="0" lvl="1">
                <a:lnSpc>
                  <a:spcPts val="2838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13927"/>
                  </a:solidFill>
                  <a:latin typeface="Crimson Pro Bold"/>
                </a:rPr>
                <a:t>booking_status</a:t>
              </a:r>
              <a:r>
                <a:rPr lang="en-US" sz="2200">
                  <a:solidFill>
                    <a:srgbClr val="013927"/>
                  </a:solidFill>
                  <a:latin typeface="Crimson Pro"/>
                </a:rPr>
                <a:t>: The status of the booking.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9550"/>
              <a:ext cx="13170592" cy="1940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10624"/>
                </a:lnSpc>
                <a:spcBef>
                  <a:spcPct val="0"/>
                </a:spcBef>
              </a:pPr>
              <a:r>
                <a:rPr lang="en-US" sz="10624" spc="-478">
                  <a:solidFill>
                    <a:srgbClr val="013927"/>
                  </a:solidFill>
                  <a:latin typeface="Noto Serif Display ExtraCondensed"/>
                </a:rPr>
                <a:t>Dataset Details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013927"/>
                </a:solidFill>
                <a:latin typeface="Crimson Pro"/>
              </a:rPr>
              <a:t>04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013927"/>
                </a:solidFill>
                <a:latin typeface="Crimson Pro"/>
              </a:rPr>
              <a:t>Project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013927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9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82102" y="4655497"/>
            <a:ext cx="14928803" cy="167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1000" spc="-385">
                <a:solidFill>
                  <a:srgbClr val="E8F6EE"/>
                </a:solidFill>
                <a:latin typeface="Noto Serif Display ExtraCondensed"/>
              </a:rPr>
              <a:t>Hotel Reservation Analysis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305166" y="6684809"/>
            <a:ext cx="979347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09"/>
              </a:lnSpc>
            </a:pPr>
            <a:r>
              <a:rPr lang="en-US" sz="3174" spc="-126">
                <a:solidFill>
                  <a:srgbClr val="E8F6EE"/>
                </a:solidFill>
                <a:latin typeface="Crimson Pro"/>
              </a:rPr>
              <a:t>with SQL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E8F6E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7340356" y="2154391"/>
            <a:ext cx="3572865" cy="2287009"/>
            <a:chOff x="0" y="0"/>
            <a:chExt cx="4763821" cy="30493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4859" cy="2682906"/>
            </a:xfrm>
            <a:custGeom>
              <a:avLst/>
              <a:gdLst/>
              <a:ahLst/>
              <a:cxnLst/>
              <a:rect r="r" b="b" t="t" l="l"/>
              <a:pathLst>
                <a:path h="2682906" w="2404859">
                  <a:moveTo>
                    <a:pt x="0" y="0"/>
                  </a:moveTo>
                  <a:lnTo>
                    <a:pt x="2404859" y="0"/>
                  </a:lnTo>
                  <a:lnTo>
                    <a:pt x="2404859" y="2682906"/>
                  </a:lnTo>
                  <a:lnTo>
                    <a:pt x="0" y="26829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02430" y="1100293"/>
              <a:ext cx="3561391" cy="1949052"/>
            </a:xfrm>
            <a:custGeom>
              <a:avLst/>
              <a:gdLst/>
              <a:ahLst/>
              <a:cxnLst/>
              <a:rect r="r" b="b" t="t" l="l"/>
              <a:pathLst>
                <a:path h="1949052" w="3561391">
                  <a:moveTo>
                    <a:pt x="0" y="0"/>
                  </a:moveTo>
                  <a:lnTo>
                    <a:pt x="3561391" y="0"/>
                  </a:lnTo>
                  <a:lnTo>
                    <a:pt x="3561391" y="1949052"/>
                  </a:lnTo>
                  <a:lnTo>
                    <a:pt x="0" y="19490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8" id="8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E8F6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E8F6EE"/>
                </a:solidFill>
                <a:latin typeface="Crimson Pro"/>
              </a:rPr>
              <a:t>05 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F5FFFA"/>
                </a:solidFill>
                <a:latin typeface="Crimson Pro"/>
              </a:rPr>
              <a:t>Project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F5FFFA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23908" y="3119935"/>
            <a:ext cx="7566195" cy="5199658"/>
            <a:chOff x="0" y="0"/>
            <a:chExt cx="10088260" cy="6932877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8127" r="0" b="8127"/>
            <a:stretch>
              <a:fillRect/>
            </a:stretch>
          </p:blipFill>
          <p:spPr>
            <a:xfrm flipH="false" flipV="false">
              <a:off x="0" y="0"/>
              <a:ext cx="10088260" cy="6932877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234965" y="3119935"/>
            <a:ext cx="6184071" cy="4298535"/>
            <a:chOff x="0" y="0"/>
            <a:chExt cx="8245429" cy="573138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419" t="0" r="4419" b="0"/>
            <a:stretch>
              <a:fillRect/>
            </a:stretch>
          </p:blipFill>
          <p:spPr>
            <a:xfrm flipH="false" flipV="false">
              <a:off x="0" y="0"/>
              <a:ext cx="8245429" cy="573138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34965" y="7418470"/>
            <a:ext cx="6184071" cy="901123"/>
            <a:chOff x="0" y="0"/>
            <a:chExt cx="8245429" cy="1201498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4"/>
            <a:srcRect l="0" t="423" r="0" b="423"/>
            <a:stretch>
              <a:fillRect/>
            </a:stretch>
          </p:blipFill>
          <p:spPr>
            <a:xfrm flipH="false" flipV="false">
              <a:off x="0" y="0"/>
              <a:ext cx="8245429" cy="1201498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1790700" y="8641840"/>
            <a:ext cx="4508356" cy="905738"/>
            <a:chOff x="0" y="0"/>
            <a:chExt cx="6011142" cy="120765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9050"/>
              <a:ext cx="601114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40"/>
                </a:lnSpc>
                <a:spcBef>
                  <a:spcPct val="0"/>
                </a:spcBef>
              </a:pPr>
              <a:r>
                <a:rPr lang="en-US" sz="2400" spc="48">
                  <a:solidFill>
                    <a:srgbClr val="013927"/>
                  </a:solidFill>
                  <a:latin typeface="Crimson Pro Bold"/>
                </a:rPr>
                <a:t>CREATE TABLE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83776"/>
              <a:ext cx="601114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32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1126054"/>
            <a:ext cx="16230600" cy="1450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10999" spc="-494">
                <a:solidFill>
                  <a:srgbClr val="013927"/>
                </a:solidFill>
                <a:latin typeface="Noto Serif Display ExtraCondensed"/>
              </a:rPr>
              <a:t>pre analysis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941751" y="8641840"/>
            <a:ext cx="4508356" cy="905738"/>
            <a:chOff x="0" y="0"/>
            <a:chExt cx="6011142" cy="120765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19050"/>
              <a:ext cx="6011142" cy="466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40"/>
                </a:lnSpc>
                <a:spcBef>
                  <a:spcPct val="0"/>
                </a:spcBef>
              </a:pPr>
              <a:r>
                <a:rPr lang="en-US" sz="2400" spc="48">
                  <a:solidFill>
                    <a:srgbClr val="013927"/>
                  </a:solidFill>
                  <a:latin typeface="Crimson Pro Bold"/>
                </a:rPr>
                <a:t>IMPORT CSV FILE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683776"/>
              <a:ext cx="6011142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24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013927"/>
                </a:solidFill>
                <a:latin typeface="Crimson Pro"/>
              </a:rPr>
              <a:t>06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013927"/>
                </a:solidFill>
                <a:latin typeface="Crimson Pro"/>
              </a:rPr>
              <a:t>Project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013927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39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E8F6EE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E8F6EE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2017269" y="2978609"/>
            <a:ext cx="14253461" cy="5773769"/>
            <a:chOff x="0" y="0"/>
            <a:chExt cx="2208234" cy="894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08234" cy="894508"/>
            </a:xfrm>
            <a:custGeom>
              <a:avLst/>
              <a:gdLst/>
              <a:ahLst/>
              <a:cxnLst/>
              <a:rect r="r" b="b" t="t" l="l"/>
              <a:pathLst>
                <a:path h="894508" w="2208234">
                  <a:moveTo>
                    <a:pt x="12493" y="0"/>
                  </a:moveTo>
                  <a:lnTo>
                    <a:pt x="2195742" y="0"/>
                  </a:lnTo>
                  <a:cubicBezTo>
                    <a:pt x="2202641" y="0"/>
                    <a:pt x="2208234" y="5593"/>
                    <a:pt x="2208234" y="12493"/>
                  </a:cubicBezTo>
                  <a:lnTo>
                    <a:pt x="2208234" y="882015"/>
                  </a:lnTo>
                  <a:cubicBezTo>
                    <a:pt x="2208234" y="885329"/>
                    <a:pt x="2206918" y="888506"/>
                    <a:pt x="2204575" y="890849"/>
                  </a:cubicBezTo>
                  <a:cubicBezTo>
                    <a:pt x="2202232" y="893192"/>
                    <a:pt x="2199055" y="894508"/>
                    <a:pt x="2195742" y="894508"/>
                  </a:cubicBezTo>
                  <a:lnTo>
                    <a:pt x="12493" y="894508"/>
                  </a:lnTo>
                  <a:cubicBezTo>
                    <a:pt x="9179" y="894508"/>
                    <a:pt x="6002" y="893192"/>
                    <a:pt x="3659" y="890849"/>
                  </a:cubicBezTo>
                  <a:cubicBezTo>
                    <a:pt x="1316" y="888506"/>
                    <a:pt x="0" y="885329"/>
                    <a:pt x="0" y="882015"/>
                  </a:cubicBezTo>
                  <a:lnTo>
                    <a:pt x="0" y="12493"/>
                  </a:lnTo>
                  <a:cubicBezTo>
                    <a:pt x="0" y="9179"/>
                    <a:pt x="1316" y="6002"/>
                    <a:pt x="3659" y="3659"/>
                  </a:cubicBezTo>
                  <a:cubicBezTo>
                    <a:pt x="6002" y="1316"/>
                    <a:pt x="9179" y="0"/>
                    <a:pt x="1249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37" r="-14964" b="-837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3692358" y="1060394"/>
            <a:ext cx="10903285" cy="2270640"/>
            <a:chOff x="0" y="0"/>
            <a:chExt cx="14537713" cy="30275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41228"/>
              <a:ext cx="14537713" cy="17513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524"/>
                </a:lnSpc>
                <a:spcBef>
                  <a:spcPct val="0"/>
                </a:spcBef>
              </a:pPr>
              <a:r>
                <a:rPr lang="en-US" sz="9524" spc="-428">
                  <a:solidFill>
                    <a:srgbClr val="E8F6EE"/>
                  </a:solidFill>
                  <a:latin typeface="Noto Serif Display ExtraCondensed"/>
                </a:rPr>
                <a:t>Hotel Reservation Dataset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503645"/>
              <a:ext cx="14537713" cy="5238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1">
                <a:lnSpc>
                  <a:spcPts val="322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E8F6EE"/>
                </a:solidFill>
                <a:latin typeface="Crimson Pro"/>
              </a:rPr>
              <a:t>07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F5FFFA"/>
                </a:solidFill>
                <a:latin typeface="Crimson Pro"/>
              </a:rPr>
              <a:t>Project 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F5FFFA"/>
                </a:solidFill>
                <a:latin typeface="Crimson Pro"/>
              </a:rPr>
              <a:t>TAZI Mohannad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193790" y="8554635"/>
            <a:ext cx="1900421" cy="378995"/>
            <a:chOff x="0" y="0"/>
            <a:chExt cx="500522" cy="99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522" cy="99818"/>
            </a:xfrm>
            <a:custGeom>
              <a:avLst/>
              <a:gdLst/>
              <a:ahLst/>
              <a:cxnLst/>
              <a:rect r="r" b="b" t="t" l="l"/>
              <a:pathLst>
                <a:path h="99818" w="500522">
                  <a:moveTo>
                    <a:pt x="0" y="0"/>
                  </a:moveTo>
                  <a:lnTo>
                    <a:pt x="500522" y="0"/>
                  </a:lnTo>
                  <a:lnTo>
                    <a:pt x="500522" y="99818"/>
                  </a:lnTo>
                  <a:lnTo>
                    <a:pt x="0" y="99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500522" cy="80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4"/>
                </a:lnSpc>
              </a:pPr>
              <a:r>
                <a:rPr lang="en-US" sz="1598" spc="-71">
                  <a:solidFill>
                    <a:srgbClr val="E8F6EE"/>
                  </a:solidFill>
                  <a:latin typeface="Crimson Pro Bold"/>
                  <a:hlinkClick r:id="rId2" action="ppaction://hlinksldjump"/>
                </a:rPr>
                <a:t>Retour à l'ordre du jour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3156" y="1674481"/>
            <a:ext cx="8101442" cy="3017672"/>
            <a:chOff x="0" y="0"/>
            <a:chExt cx="2802801" cy="10440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9825" y="1772722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4" y="0"/>
                </a:lnTo>
                <a:lnTo>
                  <a:pt x="7908104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3156" y="5536963"/>
            <a:ext cx="8101442" cy="3017672"/>
            <a:chOff x="0" y="0"/>
            <a:chExt cx="2802801" cy="10440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483402" y="5536963"/>
            <a:ext cx="8101442" cy="3017672"/>
            <a:chOff x="0" y="0"/>
            <a:chExt cx="2802801" cy="10440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013927"/>
                </a:solidFill>
                <a:latin typeface="Crimson Pro"/>
              </a:rPr>
              <a:t>08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013927"/>
                </a:solidFill>
                <a:latin typeface="Crimson Pro"/>
              </a:rPr>
              <a:t>Project 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013927"/>
                </a:solidFill>
                <a:latin typeface="Crimson Pro"/>
              </a:rPr>
              <a:t>TAZI Mohannad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470033" y="1674481"/>
            <a:ext cx="8101442" cy="3017672"/>
            <a:chOff x="0" y="0"/>
            <a:chExt cx="2802801" cy="104400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9566703" y="1772722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3" y="0"/>
                </a:lnTo>
                <a:lnTo>
                  <a:pt x="7908103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9470033" y="5536963"/>
            <a:ext cx="8101442" cy="3017672"/>
            <a:chOff x="0" y="0"/>
            <a:chExt cx="2802801" cy="104400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9562209" y="5739903"/>
            <a:ext cx="7912597" cy="2488825"/>
          </a:xfrm>
          <a:custGeom>
            <a:avLst/>
            <a:gdLst/>
            <a:ahLst/>
            <a:cxnLst/>
            <a:rect r="r" b="b" t="t" l="l"/>
            <a:pathLst>
              <a:path h="2488825" w="7912597">
                <a:moveTo>
                  <a:pt x="0" y="0"/>
                </a:moveTo>
                <a:lnTo>
                  <a:pt x="7912597" y="0"/>
                </a:lnTo>
                <a:lnTo>
                  <a:pt x="7912597" y="2488826"/>
                </a:lnTo>
                <a:lnTo>
                  <a:pt x="0" y="2488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206" r="0" b="-25529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99825" y="5635204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4" y="0"/>
                </a:lnTo>
                <a:lnTo>
                  <a:pt x="7908104" y="2821191"/>
                </a:lnTo>
                <a:lnTo>
                  <a:pt x="0" y="28211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7079" b="-16883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562209" y="1772722"/>
            <a:ext cx="7912597" cy="2821190"/>
          </a:xfrm>
          <a:custGeom>
            <a:avLst/>
            <a:gdLst/>
            <a:ahLst/>
            <a:cxnLst/>
            <a:rect r="r" b="b" t="t" l="l"/>
            <a:pathLst>
              <a:path h="2821190" w="7912597">
                <a:moveTo>
                  <a:pt x="0" y="0"/>
                </a:moveTo>
                <a:lnTo>
                  <a:pt x="7912597" y="0"/>
                </a:lnTo>
                <a:lnTo>
                  <a:pt x="7912597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451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568018" y="5635204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3" y="0"/>
                </a:lnTo>
                <a:lnTo>
                  <a:pt x="7908103" y="2821191"/>
                </a:lnTo>
                <a:lnTo>
                  <a:pt x="0" y="28211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351" t="0" r="-11893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8F6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0" y="10239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V="true">
            <a:off x="0" y="9253537"/>
            <a:ext cx="18493007" cy="0"/>
          </a:xfrm>
          <a:prstGeom prst="line">
            <a:avLst/>
          </a:prstGeom>
          <a:ln cap="flat" w="9525">
            <a:solidFill>
              <a:srgbClr val="01392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8193790" y="8554635"/>
            <a:ext cx="1900421" cy="378995"/>
            <a:chOff x="0" y="0"/>
            <a:chExt cx="500522" cy="9981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0522" cy="99818"/>
            </a:xfrm>
            <a:custGeom>
              <a:avLst/>
              <a:gdLst/>
              <a:ahLst/>
              <a:cxnLst/>
              <a:rect r="r" b="b" t="t" l="l"/>
              <a:pathLst>
                <a:path h="99818" w="500522">
                  <a:moveTo>
                    <a:pt x="0" y="0"/>
                  </a:moveTo>
                  <a:lnTo>
                    <a:pt x="500522" y="0"/>
                  </a:lnTo>
                  <a:lnTo>
                    <a:pt x="500522" y="99818"/>
                  </a:lnTo>
                  <a:lnTo>
                    <a:pt x="0" y="99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19050"/>
              <a:ext cx="500522" cy="807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94"/>
                </a:lnSpc>
              </a:pPr>
              <a:r>
                <a:rPr lang="en-US" sz="1598" spc="-71">
                  <a:solidFill>
                    <a:srgbClr val="E8F6EE"/>
                  </a:solidFill>
                  <a:latin typeface="Crimson Pro Bold"/>
                  <a:hlinkClick r:id="rId2" action="ppaction://hlinksldjump"/>
                </a:rPr>
                <a:t>Retour à l'ordre du jour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03156" y="1674481"/>
            <a:ext cx="8101442" cy="3017672"/>
            <a:chOff x="0" y="0"/>
            <a:chExt cx="2802801" cy="104400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99825" y="1772722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4" y="0"/>
                </a:lnTo>
                <a:lnTo>
                  <a:pt x="7908104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3156" y="5536963"/>
            <a:ext cx="8101442" cy="3017672"/>
            <a:chOff x="0" y="0"/>
            <a:chExt cx="2802801" cy="104400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95332" y="5635204"/>
            <a:ext cx="7912597" cy="2821190"/>
          </a:xfrm>
          <a:custGeom>
            <a:avLst/>
            <a:gdLst/>
            <a:ahLst/>
            <a:cxnLst/>
            <a:rect r="r" b="b" t="t" l="l"/>
            <a:pathLst>
              <a:path h="2821190" w="7912597">
                <a:moveTo>
                  <a:pt x="0" y="0"/>
                </a:moveTo>
                <a:lnTo>
                  <a:pt x="7912597" y="0"/>
                </a:lnTo>
                <a:lnTo>
                  <a:pt x="7912597" y="2821191"/>
                </a:lnTo>
                <a:lnTo>
                  <a:pt x="0" y="2821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451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9471348" y="1674481"/>
            <a:ext cx="8101442" cy="3017672"/>
            <a:chOff x="0" y="0"/>
            <a:chExt cx="2802801" cy="104400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9568018" y="1772722"/>
            <a:ext cx="7908104" cy="2821190"/>
          </a:xfrm>
          <a:custGeom>
            <a:avLst/>
            <a:gdLst/>
            <a:ahLst/>
            <a:cxnLst/>
            <a:rect r="r" b="b" t="t" l="l"/>
            <a:pathLst>
              <a:path h="2821190" w="7908104">
                <a:moveTo>
                  <a:pt x="0" y="0"/>
                </a:moveTo>
                <a:lnTo>
                  <a:pt x="7908103" y="0"/>
                </a:lnTo>
                <a:lnTo>
                  <a:pt x="7908103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9471348" y="5536963"/>
            <a:ext cx="8101442" cy="3017672"/>
            <a:chOff x="0" y="0"/>
            <a:chExt cx="2802801" cy="104400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802801" cy="1044004"/>
            </a:xfrm>
            <a:custGeom>
              <a:avLst/>
              <a:gdLst/>
              <a:ahLst/>
              <a:cxnLst/>
              <a:rect r="r" b="b" t="t" l="l"/>
              <a:pathLst>
                <a:path h="1044004" w="2802801">
                  <a:moveTo>
                    <a:pt x="0" y="0"/>
                  </a:moveTo>
                  <a:lnTo>
                    <a:pt x="2802801" y="0"/>
                  </a:lnTo>
                  <a:lnTo>
                    <a:pt x="2802801" y="1044004"/>
                  </a:lnTo>
                  <a:lnTo>
                    <a:pt x="0" y="1044004"/>
                  </a:lnTo>
                  <a:close/>
                </a:path>
              </a:pathLst>
            </a:custGeom>
            <a:solidFill>
              <a:srgbClr val="01392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190500"/>
              <a:ext cx="2802801" cy="85350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9799"/>
                </a:lnSpc>
                <a:spcBef>
                  <a:spcPct val="0"/>
                </a:spcBef>
              </a:pPr>
              <a:r>
                <a:rPr lang="en-US" sz="9799" spc="-440" u="none">
                  <a:solidFill>
                    <a:srgbClr val="E8F6EE"/>
                  </a:solidFill>
                  <a:latin typeface="Noto Serif Display ExtraCondensed Bold"/>
                </a:rPr>
                <a:t>63 %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563524" y="5635204"/>
            <a:ext cx="7912597" cy="2821190"/>
          </a:xfrm>
          <a:custGeom>
            <a:avLst/>
            <a:gdLst/>
            <a:ahLst/>
            <a:cxnLst/>
            <a:rect r="r" b="b" t="t" l="l"/>
            <a:pathLst>
              <a:path h="2821190" w="7912597">
                <a:moveTo>
                  <a:pt x="0" y="0"/>
                </a:moveTo>
                <a:lnTo>
                  <a:pt x="7912597" y="0"/>
                </a:lnTo>
                <a:lnTo>
                  <a:pt x="7912597" y="2821191"/>
                </a:lnTo>
                <a:lnTo>
                  <a:pt x="0" y="28211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4451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799825" y="1772722"/>
            <a:ext cx="7908104" cy="2804811"/>
          </a:xfrm>
          <a:custGeom>
            <a:avLst/>
            <a:gdLst/>
            <a:ahLst/>
            <a:cxnLst/>
            <a:rect r="r" b="b" t="t" l="l"/>
            <a:pathLst>
              <a:path h="2804811" w="7908104">
                <a:moveTo>
                  <a:pt x="0" y="0"/>
                </a:moveTo>
                <a:lnTo>
                  <a:pt x="7908104" y="0"/>
                </a:lnTo>
                <a:lnTo>
                  <a:pt x="7908104" y="2804810"/>
                </a:lnTo>
                <a:lnTo>
                  <a:pt x="0" y="28048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0308" b="-6686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568018" y="1764532"/>
            <a:ext cx="7914295" cy="2821190"/>
          </a:xfrm>
          <a:custGeom>
            <a:avLst/>
            <a:gdLst/>
            <a:ahLst/>
            <a:cxnLst/>
            <a:rect r="r" b="b" t="t" l="l"/>
            <a:pathLst>
              <a:path h="2821190" w="7914295">
                <a:moveTo>
                  <a:pt x="0" y="0"/>
                </a:moveTo>
                <a:lnTo>
                  <a:pt x="7914295" y="0"/>
                </a:lnTo>
                <a:lnTo>
                  <a:pt x="7914295" y="2821190"/>
                </a:lnTo>
                <a:lnTo>
                  <a:pt x="0" y="2821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24029" b="-25241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99825" y="5632213"/>
            <a:ext cx="7908104" cy="2824181"/>
          </a:xfrm>
          <a:custGeom>
            <a:avLst/>
            <a:gdLst/>
            <a:ahLst/>
            <a:cxnLst/>
            <a:rect r="r" b="b" t="t" l="l"/>
            <a:pathLst>
              <a:path h="2824181" w="7908104">
                <a:moveTo>
                  <a:pt x="0" y="0"/>
                </a:moveTo>
                <a:lnTo>
                  <a:pt x="7908104" y="0"/>
                </a:lnTo>
                <a:lnTo>
                  <a:pt x="7908104" y="2824182"/>
                </a:lnTo>
                <a:lnTo>
                  <a:pt x="0" y="28241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0950" b="-16792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13767429" y="9538053"/>
            <a:ext cx="3899297" cy="247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920"/>
              </a:lnSpc>
            </a:pPr>
            <a:r>
              <a:rPr lang="en-US" sz="1600">
                <a:solidFill>
                  <a:srgbClr val="013927"/>
                </a:solidFill>
                <a:latin typeface="Crimson Pro"/>
              </a:rPr>
              <a:t>09</a:t>
            </a:r>
            <a:r>
              <a:rPr lang="en-US" sz="1600">
                <a:solidFill>
                  <a:srgbClr val="013927"/>
                </a:solidFill>
                <a:latin typeface="Crimson Pro"/>
              </a:rPr>
              <a:t> 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95170" y="447838"/>
            <a:ext cx="3613720" cy="218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94"/>
              </a:lnSpc>
              <a:spcBef>
                <a:spcPct val="0"/>
              </a:spcBef>
            </a:pPr>
            <a:r>
              <a:rPr lang="en-US" sz="1598" spc="-71">
                <a:solidFill>
                  <a:srgbClr val="013927"/>
                </a:solidFill>
                <a:latin typeface="Crimson Pro"/>
              </a:rPr>
              <a:t>Project 01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95170" y="9603066"/>
            <a:ext cx="2210270" cy="238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830"/>
              </a:lnSpc>
            </a:pPr>
            <a:r>
              <a:rPr lang="en-US" sz="1525" spc="-76">
                <a:solidFill>
                  <a:srgbClr val="013927"/>
                </a:solidFill>
                <a:latin typeface="Crimson Pro"/>
              </a:rPr>
              <a:t>TAZI Mohannad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568018" y="5643394"/>
            <a:ext cx="7914295" cy="2804811"/>
          </a:xfrm>
          <a:custGeom>
            <a:avLst/>
            <a:gdLst/>
            <a:ahLst/>
            <a:cxnLst/>
            <a:rect r="r" b="b" t="t" l="l"/>
            <a:pathLst>
              <a:path h="2804811" w="7914295">
                <a:moveTo>
                  <a:pt x="0" y="0"/>
                </a:moveTo>
                <a:lnTo>
                  <a:pt x="7914295" y="0"/>
                </a:lnTo>
                <a:lnTo>
                  <a:pt x="7914295" y="2804811"/>
                </a:lnTo>
                <a:lnTo>
                  <a:pt x="0" y="28048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17516" b="-26617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DAF_sfM2wwg</dc:identifier>
  <dcterms:modified xsi:type="dcterms:W3CDTF">2011-08-01T06:04:30Z</dcterms:modified>
  <cp:revision>1</cp:revision>
  <dc:title>Hotel Reservation Analysis</dc:title>
</cp:coreProperties>
</file>